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Open Sauce" panose="020B0604020202020204" charset="0"/>
      <p:regular r:id="rId18"/>
    </p:embeddedFont>
    <p:embeddedFont>
      <p:font typeface="Open Sauce Bold" panose="020B0604020202020204" charset="0"/>
      <p:regular r:id="rId19"/>
    </p:embeddedFont>
    <p:embeddedFont>
      <p:font typeface="Times New Roman MT" panose="020B0604020202020204" charset="0"/>
      <p:regular r:id="rId20"/>
    </p:embeddedFont>
    <p:embeddedFont>
      <p:font typeface="Times New Roman MT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78877"/>
            <a:ext cx="10910528" cy="503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40"/>
              </a:lnSpc>
            </a:pPr>
            <a:r>
              <a:rPr lang="en-US" sz="13040" spc="-782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GUI-Based Scientific Calculator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698616" y="5517515"/>
            <a:ext cx="4560684" cy="4838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Java College Project Presentation</a:t>
            </a:r>
          </a:p>
          <a:p>
            <a:pPr algn="ctr">
              <a:lnSpc>
                <a:spcPts val="3079"/>
              </a:lnSpc>
            </a:pPr>
            <a:endParaRPr lang="en-US" sz="2499" dirty="0">
              <a:solidFill>
                <a:srgbClr val="331B0D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By: </a:t>
            </a: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M.shashi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kiran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(24070721019)</a:t>
            </a:r>
          </a:p>
          <a:p>
            <a:pPr algn="ctr">
              <a:lnSpc>
                <a:spcPts val="3079"/>
              </a:lnSpc>
            </a:pP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D.ajay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(24070721011)</a:t>
            </a:r>
          </a:p>
          <a:p>
            <a:pPr algn="ctr">
              <a:lnSpc>
                <a:spcPts val="3079"/>
              </a:lnSpc>
            </a:pP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T.sainivas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(24070721041)</a:t>
            </a:r>
          </a:p>
          <a:p>
            <a:pPr algn="ctr">
              <a:lnSpc>
                <a:spcPts val="3079"/>
              </a:lnSpc>
            </a:pP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A.shashank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(24070721001)</a:t>
            </a:r>
          </a:p>
          <a:p>
            <a:pPr algn="ctr">
              <a:lnSpc>
                <a:spcPts val="3079"/>
              </a:lnSpc>
            </a:pPr>
            <a:r>
              <a:rPr lang="en-US" sz="2199" dirty="0" err="1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M.Aditya</a:t>
            </a: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(24070721018)</a:t>
            </a:r>
          </a:p>
          <a:p>
            <a:pPr algn="ctr">
              <a:lnSpc>
                <a:spcPts val="3079"/>
              </a:lnSpc>
            </a:pPr>
            <a:endParaRPr lang="en-US" sz="2199" dirty="0">
              <a:solidFill>
                <a:srgbClr val="331B0D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Department of Computer Science</a:t>
            </a:r>
          </a:p>
          <a:p>
            <a:pPr algn="ctr">
              <a:lnSpc>
                <a:spcPts val="3079"/>
              </a:lnSpc>
            </a:pPr>
            <a:endParaRPr lang="en-US" sz="2199" dirty="0">
              <a:solidFill>
                <a:srgbClr val="331B0D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11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343841"/>
            <a:ext cx="8343438" cy="743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9"/>
              </a:lnSpc>
              <a:spcBef>
                <a:spcPct val="0"/>
              </a:spcBef>
            </a:pPr>
            <a:r>
              <a:rPr lang="en-US" sz="4899" b="1" spc="489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Implementation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772749" y="2713354"/>
            <a:ext cx="13023399" cy="5968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6720"/>
              </a:lnSpc>
              <a:spcBef>
                <a:spcPct val="0"/>
              </a:spcBef>
            </a:pPr>
            <a:r>
              <a:rPr lang="en-US" sz="4200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Th</a:t>
            </a:r>
            <a:r>
              <a:rPr lang="en-US" sz="4200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 calculator is implemented using Java Swing.</a:t>
            </a:r>
          </a:p>
          <a:p>
            <a:pPr marL="0" lvl="0" indent="0" algn="just">
              <a:lnSpc>
                <a:spcPts val="6720"/>
              </a:lnSpc>
              <a:spcBef>
                <a:spcPct val="0"/>
              </a:spcBef>
            </a:pPr>
            <a:r>
              <a:rPr lang="en-US" sz="4200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</a:t>
            </a:r>
            <a:r>
              <a:rPr lang="en-US" sz="4200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ActionListeners</a:t>
            </a:r>
            <a:r>
              <a:rPr lang="en-US" sz="4200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are used for handling button events.</a:t>
            </a:r>
          </a:p>
          <a:p>
            <a:pPr marL="0" lvl="0" indent="0" algn="just">
              <a:lnSpc>
                <a:spcPts val="6720"/>
              </a:lnSpc>
              <a:spcBef>
                <a:spcPct val="0"/>
              </a:spcBef>
            </a:pPr>
            <a:r>
              <a:rPr lang="en-US" sz="4200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Mathematical operations are performed using Java      Math class.</a:t>
            </a:r>
          </a:p>
          <a:p>
            <a:pPr marL="0" lvl="0" indent="0" algn="just">
              <a:lnSpc>
                <a:spcPts val="6720"/>
              </a:lnSpc>
              <a:spcBef>
                <a:spcPct val="0"/>
              </a:spcBef>
            </a:pPr>
            <a:r>
              <a:rPr lang="en-US" sz="4200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Exception handling ensures smooth functioning of the application.</a:t>
            </a:r>
          </a:p>
          <a:p>
            <a:pPr marL="0" lvl="0" indent="0" algn="l">
              <a:lnSpc>
                <a:spcPts val="6720"/>
              </a:lnSpc>
              <a:spcBef>
                <a:spcPct val="0"/>
              </a:spcBef>
            </a:pPr>
            <a:endParaRPr lang="en-US" sz="4200" u="none" strike="noStrike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12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411371"/>
            <a:ext cx="9237446" cy="630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4199" b="1" spc="419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Sample Code Snippet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573552" y="2501899"/>
            <a:ext cx="9971319" cy="826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JButton </a:t>
            </a:r>
            <a:r>
              <a:rPr lang="en-US" sz="3664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btnAdd</a:t>
            </a:r>
            <a:r>
              <a:rPr lang="en-US" sz="3664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= n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ew JButton("+");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btnAdd.addActionListener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(new ActionListener() {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public void </a:t>
            </a: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actionPerformed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</a:t>
            </a: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ActionEvent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e) {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num1 = </a:t>
            </a: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Double.parseDouble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</a:t>
            </a: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textField.getText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());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 operator = '+';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  </a:t>
            </a:r>
            <a:r>
              <a:rPr lang="en-US" sz="3664" u="none" strike="noStrike" dirty="0" err="1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textField.setText</a:t>
            </a: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("");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 }</a:t>
            </a:r>
          </a:p>
          <a:p>
            <a:pPr marL="0" lvl="0" indent="0" algn="just">
              <a:lnSpc>
                <a:spcPts val="5863"/>
              </a:lnSpc>
              <a:spcBef>
                <a:spcPct val="0"/>
              </a:spcBef>
            </a:pPr>
            <a:r>
              <a:rPr lang="en-US" sz="3664" u="none" strike="noStrike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});</a:t>
            </a:r>
          </a:p>
          <a:p>
            <a:pPr marL="0" lvl="0" indent="0" algn="l">
              <a:lnSpc>
                <a:spcPts val="5863"/>
              </a:lnSpc>
              <a:spcBef>
                <a:spcPct val="0"/>
              </a:spcBef>
            </a:pPr>
            <a:endParaRPr lang="en-US" sz="3664" u="none" strike="noStrike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7800" y="1104900"/>
            <a:ext cx="8499941" cy="621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6000" b="1" spc="419" dirty="0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Output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606E8D5-8BF7-4478-ACEA-87FA69720692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247900"/>
            <a:ext cx="10620375" cy="6781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91092" y="1382756"/>
            <a:ext cx="4733507" cy="1209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933"/>
              </a:lnSpc>
              <a:spcBef>
                <a:spcPct val="0"/>
              </a:spcBef>
            </a:pPr>
            <a:r>
              <a:rPr lang="en-US" sz="7095" u="none" strike="noStrike" dirty="0">
                <a:solidFill>
                  <a:srgbClr val="8C7753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Advantages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545496" y="3281679"/>
            <a:ext cx="11197007" cy="4380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859"/>
              </a:lnSpc>
              <a:spcBef>
                <a:spcPct val="0"/>
              </a:spcBef>
            </a:pPr>
            <a:r>
              <a:rPr lang="en-US" sz="48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Easy to use and user-friendly GUI.</a:t>
            </a:r>
          </a:p>
          <a:p>
            <a:pPr algn="just">
              <a:lnSpc>
                <a:spcPts val="6859"/>
              </a:lnSpc>
              <a:spcBef>
                <a:spcPct val="0"/>
              </a:spcBef>
            </a:pPr>
            <a:r>
              <a:rPr lang="en-US" sz="48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Fast and accurate calculations.</a:t>
            </a:r>
          </a:p>
          <a:p>
            <a:pPr algn="just">
              <a:lnSpc>
                <a:spcPts val="6859"/>
              </a:lnSpc>
              <a:spcBef>
                <a:spcPct val="0"/>
              </a:spcBef>
            </a:pPr>
            <a:r>
              <a:rPr lang="en-US" sz="48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Supports advanced scientific operations.</a:t>
            </a:r>
          </a:p>
          <a:p>
            <a:pPr algn="just">
              <a:lnSpc>
                <a:spcPts val="6859"/>
              </a:lnSpc>
              <a:spcBef>
                <a:spcPct val="0"/>
              </a:spcBef>
            </a:pPr>
            <a:r>
              <a:rPr lang="en-US" sz="48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Cross-platform compatibility using Java.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8845" y="1368916"/>
            <a:ext cx="10767177" cy="99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8C7753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Limitations and Future Scope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76400" y="2857500"/>
            <a:ext cx="8127087" cy="4190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Limitations:</a:t>
            </a:r>
          </a:p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No support for graph plotting.</a:t>
            </a:r>
          </a:p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Limited memory functions.</a:t>
            </a:r>
          </a:p>
          <a:p>
            <a:pPr algn="just">
              <a:lnSpc>
                <a:spcPts val="6579"/>
              </a:lnSpc>
              <a:spcBef>
                <a:spcPct val="0"/>
              </a:spcBef>
            </a:pPr>
            <a:endParaRPr lang="en-US" sz="46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400694" y="6362700"/>
            <a:ext cx="12030670" cy="4190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Future Enhancements:</a:t>
            </a:r>
          </a:p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Add support for graphing and history storage.</a:t>
            </a:r>
          </a:p>
          <a:p>
            <a:pPr algn="just">
              <a:lnSpc>
                <a:spcPts val="6579"/>
              </a:lnSpc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Include dark mode and voice input features.</a:t>
            </a:r>
          </a:p>
          <a:p>
            <a:pPr algn="just">
              <a:lnSpc>
                <a:spcPts val="6579"/>
              </a:lnSpc>
              <a:spcBef>
                <a:spcPct val="0"/>
              </a:spcBef>
            </a:pPr>
            <a:endParaRPr lang="en-US" sz="46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361222"/>
            <a:ext cx="4367808" cy="1353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39"/>
              </a:lnSpc>
              <a:spcBef>
                <a:spcPct val="0"/>
              </a:spcBef>
            </a:pPr>
            <a:r>
              <a:rPr lang="en-US" sz="7099">
                <a:solidFill>
                  <a:srgbClr val="8C7753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3367621"/>
            <a:ext cx="17927839" cy="4204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4722" lvl="1" indent="-507361" algn="just">
              <a:lnSpc>
                <a:spcPts val="6579"/>
              </a:lnSpc>
              <a:buFont typeface="Arial"/>
              <a:buChar char="•"/>
            </a:pPr>
            <a:r>
              <a:rPr lang="en-US" sz="46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The GUI-based Scientific Calculator developed in Java provides a reliable and efficient solution for performing mathematical operations. It demonstrates the practical application of Java Swing, event handling, and software design principles in a real-world context.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18232" y="2616534"/>
            <a:ext cx="9880493" cy="3085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667"/>
              </a:lnSpc>
              <a:spcBef>
                <a:spcPct val="0"/>
              </a:spcBef>
            </a:pPr>
            <a:r>
              <a:rPr lang="en-US" sz="16191">
                <a:solidFill>
                  <a:srgbClr val="8C7753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2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321331"/>
            <a:ext cx="6201782" cy="630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4199" b="1" spc="419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04975" y="3214346"/>
            <a:ext cx="15654325" cy="4594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39"/>
              </a:lnSpc>
              <a:spcBef>
                <a:spcPct val="0"/>
              </a:spcBef>
            </a:pPr>
            <a:r>
              <a:rPr lang="en-US" sz="50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 scientific calculator is a software application designed to perform mathematical operations beyond simple arithmetic. This project implements a GUI-based scientific calculator in Java using Swing components to provide an interactive and user-friendly interface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211" r="-5032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556876"/>
            <a:ext cx="8115300" cy="75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9"/>
              </a:lnSpc>
            </a:pPr>
            <a:r>
              <a:rPr lang="en-US" sz="4999" spc="-299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Objectives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825114"/>
            <a:ext cx="7342398" cy="6433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•To design and develop a GUI-based scientific calculator using Java.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To implement essential mathematical and trigonometric operations.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To ensure accuracy, usability, and reliability of the application.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To enhance programming and GUI development skills.</a:t>
            </a:r>
          </a:p>
          <a:p>
            <a:pPr algn="l">
              <a:lnSpc>
                <a:spcPts val="5039"/>
              </a:lnSpc>
              <a:spcBef>
                <a:spcPct val="0"/>
              </a:spcBef>
            </a:pPr>
            <a:endParaRPr lang="en-US" sz="3599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76250"/>
            <a:ext cx="18288000" cy="7614470"/>
            <a:chOff x="0" y="0"/>
            <a:chExt cx="1811948" cy="7544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11948" cy="754430"/>
            </a:xfrm>
            <a:custGeom>
              <a:avLst/>
              <a:gdLst/>
              <a:ahLst/>
              <a:cxnLst/>
              <a:rect l="l" t="t" r="r" b="b"/>
              <a:pathLst>
                <a:path w="1811948" h="754430">
                  <a:moveTo>
                    <a:pt x="1811948" y="0"/>
                  </a:moveTo>
                  <a:lnTo>
                    <a:pt x="1811948" y="640130"/>
                  </a:lnTo>
                  <a:lnTo>
                    <a:pt x="905974" y="754430"/>
                  </a:lnTo>
                  <a:lnTo>
                    <a:pt x="0" y="640130"/>
                  </a:lnTo>
                  <a:lnTo>
                    <a:pt x="0" y="0"/>
                  </a:lnTo>
                  <a:lnTo>
                    <a:pt x="1811948" y="0"/>
                  </a:lnTo>
                  <a:close/>
                </a:path>
              </a:pathLst>
            </a:custGeom>
            <a:solidFill>
              <a:srgbClr val="FAF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811948" cy="687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735181"/>
            <a:ext cx="7342398" cy="508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99"/>
              </a:lnSpc>
              <a:spcBef>
                <a:spcPct val="0"/>
              </a:spcBef>
            </a:pPr>
            <a:r>
              <a:rPr lang="en-US" sz="3899" b="1" spc="389">
                <a:solidFill>
                  <a:srgbClr val="8C7753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 Statement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60144" y="3337859"/>
            <a:ext cx="14682852" cy="4400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838"/>
              </a:lnSpc>
              <a:spcBef>
                <a:spcPct val="0"/>
              </a:spcBef>
            </a:pPr>
            <a:r>
              <a:rPr lang="en-US" sz="4884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•Manual calculation of complex mathematical expressions can be time-consuming and error-prone. Hence, there is a need for a software-based solution that provides accurate and efficient computation with a user-friendly interface.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607622"/>
            <a:ext cx="18288000" cy="2679378"/>
          </a:xfrm>
          <a:custGeom>
            <a:avLst/>
            <a:gdLst/>
            <a:ahLst/>
            <a:cxnLst/>
            <a:rect l="l" t="t" r="r" b="b"/>
            <a:pathLst>
              <a:path w="18288000" h="2679378">
                <a:moveTo>
                  <a:pt x="0" y="0"/>
                </a:moveTo>
                <a:lnTo>
                  <a:pt x="18288000" y="0"/>
                </a:lnTo>
                <a:lnTo>
                  <a:pt x="18288000" y="2679378"/>
                </a:lnTo>
                <a:lnTo>
                  <a:pt x="0" y="26793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9715" b="-27531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5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343841"/>
            <a:ext cx="8247300" cy="630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4199" b="1" spc="419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Scope of the Project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11291" y="2147502"/>
            <a:ext cx="15048009" cy="512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739"/>
              </a:lnSpc>
              <a:spcBef>
                <a:spcPct val="0"/>
              </a:spcBef>
            </a:pPr>
            <a:r>
              <a:rPr lang="en-US" sz="40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The calculator supports both basic and advanced mathematical operations.</a:t>
            </a:r>
          </a:p>
          <a:p>
            <a:pPr algn="just">
              <a:lnSpc>
                <a:spcPts val="5739"/>
              </a:lnSpc>
              <a:spcBef>
                <a:spcPct val="0"/>
              </a:spcBef>
            </a:pPr>
            <a:r>
              <a:rPr lang="en-US" sz="40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Includes trigonometric, logarithmic, and exponential functions.</a:t>
            </a:r>
          </a:p>
          <a:p>
            <a:pPr algn="just">
              <a:lnSpc>
                <a:spcPts val="5739"/>
              </a:lnSpc>
              <a:spcBef>
                <a:spcPct val="0"/>
              </a:spcBef>
            </a:pPr>
            <a:r>
              <a:rPr lang="en-US" sz="40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GUI allows easy interaction and improved visualization of operations.</a:t>
            </a:r>
          </a:p>
          <a:p>
            <a:pPr algn="just">
              <a:lnSpc>
                <a:spcPts val="5739"/>
              </a:lnSpc>
              <a:spcBef>
                <a:spcPct val="0"/>
              </a:spcBef>
            </a:pPr>
            <a:r>
              <a:rPr lang="en-US" sz="40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Portable and platform-independent through Java.</a:t>
            </a:r>
          </a:p>
          <a:p>
            <a:pPr algn="l">
              <a:lnSpc>
                <a:spcPts val="5739"/>
              </a:lnSpc>
              <a:spcBef>
                <a:spcPct val="0"/>
              </a:spcBef>
            </a:pPr>
            <a:endParaRPr lang="en-US" sz="4099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6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771531"/>
            <a:ext cx="13207613" cy="72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99"/>
              </a:lnSpc>
              <a:spcBef>
                <a:spcPct val="0"/>
              </a:spcBef>
            </a:pPr>
            <a:r>
              <a:rPr lang="en-US" sz="4799" b="1" spc="479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Tools and Technologies Used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506547" y="4149094"/>
            <a:ext cx="2810148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Brainstorm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40385" y="3963357"/>
            <a:ext cx="1828401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User Feedback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27313" y="2986056"/>
            <a:ext cx="16176091" cy="5649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96"/>
              </a:lnSpc>
            </a:pPr>
            <a:r>
              <a:rPr lang="en-US" sz="5283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Programming Language: Java</a:t>
            </a:r>
          </a:p>
          <a:p>
            <a:pPr algn="just">
              <a:lnSpc>
                <a:spcPts val="7396"/>
              </a:lnSpc>
            </a:pPr>
            <a:r>
              <a:rPr lang="en-US" sz="5283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GUI Framework: Swing</a:t>
            </a:r>
          </a:p>
          <a:p>
            <a:pPr algn="just">
              <a:lnSpc>
                <a:spcPts val="7396"/>
              </a:lnSpc>
              <a:spcBef>
                <a:spcPct val="0"/>
              </a:spcBef>
            </a:pPr>
            <a:r>
              <a:rPr lang="en-US" sz="5283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IDE: Eclipse / NetBeans / IntelliJ IDEA</a:t>
            </a:r>
          </a:p>
          <a:p>
            <a:pPr algn="just">
              <a:lnSpc>
                <a:spcPts val="7396"/>
              </a:lnSpc>
              <a:spcBef>
                <a:spcPct val="0"/>
              </a:spcBef>
            </a:pPr>
            <a:r>
              <a:rPr lang="en-US" sz="5283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Operating System: Platform Independent</a:t>
            </a:r>
          </a:p>
          <a:p>
            <a:pPr algn="just">
              <a:lnSpc>
                <a:spcPts val="7396"/>
              </a:lnSpc>
              <a:spcBef>
                <a:spcPct val="0"/>
              </a:spcBef>
            </a:pPr>
            <a:r>
              <a:rPr lang="en-US" sz="5283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JDK Version: 8 or above</a:t>
            </a:r>
          </a:p>
          <a:p>
            <a:pPr algn="l">
              <a:lnSpc>
                <a:spcPts val="7396"/>
              </a:lnSpc>
              <a:spcBef>
                <a:spcPct val="0"/>
              </a:spcBef>
            </a:pPr>
            <a:endParaRPr lang="en-US" sz="5283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427" r="-3442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1438080"/>
            <a:ext cx="5596189" cy="641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57"/>
              </a:lnSpc>
              <a:spcBef>
                <a:spcPct val="0"/>
              </a:spcBef>
            </a:pPr>
            <a:r>
              <a:rPr lang="en-US" sz="4257" b="1" spc="425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System Design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881245" y="2416780"/>
            <a:ext cx="7923537" cy="7390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•The system follows a modular design approach:</a:t>
            </a:r>
          </a:p>
          <a:p>
            <a:pPr algn="just">
              <a:lnSpc>
                <a:spcPts val="5319"/>
              </a:lnSpc>
              <a:spcBef>
                <a:spcPct val="0"/>
              </a:spcBef>
            </a:pPr>
            <a:r>
              <a:rPr lang="en-US" sz="37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Input Module – Accepts user inputs via buttons.</a:t>
            </a:r>
          </a:p>
          <a:p>
            <a:pPr algn="just">
              <a:lnSpc>
                <a:spcPts val="5319"/>
              </a:lnSpc>
              <a:spcBef>
                <a:spcPct val="0"/>
              </a:spcBef>
            </a:pPr>
            <a:r>
              <a:rPr lang="en-US" sz="37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Processing Module – Performs computations using Java logic.</a:t>
            </a:r>
          </a:p>
          <a:p>
            <a:pPr algn="just">
              <a:lnSpc>
                <a:spcPts val="5319"/>
              </a:lnSpc>
              <a:spcBef>
                <a:spcPct val="0"/>
              </a:spcBef>
            </a:pPr>
            <a:r>
              <a:rPr lang="en-US" sz="37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Output Module – Displays results on the screen.</a:t>
            </a:r>
          </a:p>
          <a:p>
            <a:pPr algn="just">
              <a:lnSpc>
                <a:spcPts val="5319"/>
              </a:lnSpc>
              <a:spcBef>
                <a:spcPct val="0"/>
              </a:spcBef>
            </a:pPr>
            <a:r>
              <a:rPr lang="en-US" sz="3799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Error Handling – Manages invalid inputs and exceptions.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endParaRPr lang="en-US" sz="3799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9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2000" y="675996"/>
            <a:ext cx="8722906" cy="1530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99"/>
              </a:lnSpc>
              <a:spcBef>
                <a:spcPct val="0"/>
              </a:spcBef>
            </a:pPr>
            <a:r>
              <a:rPr lang="en-US" sz="5499" b="1" spc="549" dirty="0">
                <a:solidFill>
                  <a:srgbClr val="8C7753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Architecture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E9906-B364-4E66-AE74-2A3CCA8E6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64591"/>
            <a:ext cx="15087600" cy="71200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8616" y="8984615"/>
            <a:ext cx="456068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331B0D"/>
                </a:solidFill>
                <a:latin typeface="Open Sauce"/>
                <a:ea typeface="Open Sauce"/>
                <a:cs typeface="Open Sauce"/>
                <a:sym typeface="Open Sauce"/>
              </a:rPr>
              <a:t>10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01009" y="6814710"/>
            <a:ext cx="2847786" cy="272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99"/>
              </a:lnSpc>
              <a:spcBef>
                <a:spcPct val="0"/>
              </a:spcBef>
            </a:pPr>
            <a:r>
              <a:rPr lang="en-US" sz="2099" b="1" spc="209">
                <a:solidFill>
                  <a:srgbClr val="FAF7F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GUI Layout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411514" y="1057275"/>
            <a:ext cx="2847786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00"/>
              </a:lnSpc>
              <a:spcBef>
                <a:spcPct val="0"/>
              </a:spcBef>
            </a:pPr>
            <a:r>
              <a:rPr lang="en-US" sz="1800" b="1" spc="179">
                <a:solidFill>
                  <a:srgbClr val="FAF7F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Team 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563104" y="2962201"/>
            <a:ext cx="15274695" cy="4695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96"/>
              </a:lnSpc>
            </a:pPr>
            <a:r>
              <a:rPr lang="en-US" sz="4622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•The GUI consists of:</a:t>
            </a:r>
          </a:p>
          <a:p>
            <a:pPr algn="just">
              <a:lnSpc>
                <a:spcPts val="7396"/>
              </a:lnSpc>
            </a:pPr>
            <a:r>
              <a:rPr lang="en-US" sz="4622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Display Screen for showing input/output.</a:t>
            </a:r>
          </a:p>
          <a:p>
            <a:pPr algn="just">
              <a:lnSpc>
                <a:spcPts val="7396"/>
              </a:lnSpc>
            </a:pPr>
            <a:r>
              <a:rPr lang="en-US" sz="4622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Buttons for digits, operators, and scientific functions.</a:t>
            </a:r>
          </a:p>
          <a:p>
            <a:pPr algn="just">
              <a:lnSpc>
                <a:spcPts val="7396"/>
              </a:lnSpc>
            </a:pPr>
            <a:r>
              <a:rPr lang="en-US" sz="4622" dirty="0">
                <a:solidFill>
                  <a:srgbClr val="331B0D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• Menu options for clearing, exiting, or additional settings.</a:t>
            </a:r>
          </a:p>
          <a:p>
            <a:pPr algn="l">
              <a:lnSpc>
                <a:spcPts val="7396"/>
              </a:lnSpc>
            </a:pPr>
            <a:endParaRPr lang="en-US" sz="4622" dirty="0">
              <a:solidFill>
                <a:srgbClr val="331B0D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177231"/>
            <a:ext cx="5488296" cy="128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3"/>
              </a:lnSpc>
              <a:spcBef>
                <a:spcPct val="0"/>
              </a:spcBef>
            </a:pPr>
            <a:r>
              <a:rPr lang="en-US" sz="6752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GUI Layout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545</Words>
  <Application>Microsoft Office PowerPoint</Application>
  <PresentationFormat>Custom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Times New Roman MT</vt:lpstr>
      <vt:lpstr>Arial</vt:lpstr>
      <vt:lpstr>Times New Roman MT Bold</vt:lpstr>
      <vt:lpstr>Open Sauce</vt:lpstr>
      <vt:lpstr>Open Sauce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Beige and Brown Simple Minimalist Clean Final Project Presentation</dc:title>
  <dc:creator>Beemanapalli Manish</dc:creator>
  <cp:lastModifiedBy>DASARIA AJAYKUMAR</cp:lastModifiedBy>
  <cp:revision>3</cp:revision>
  <dcterms:created xsi:type="dcterms:W3CDTF">2006-08-16T00:00:00Z</dcterms:created>
  <dcterms:modified xsi:type="dcterms:W3CDTF">2025-11-10T11:53:59Z</dcterms:modified>
  <dc:identifier>DAG4CNMCntI</dc:identifier>
</cp:coreProperties>
</file>

<file path=docProps/thumbnail.jpeg>
</file>